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19.xml" ContentType="application/vnd.openxmlformats-officedocument.presentationml.slideLayout+xml"/>
  <Override PartName="/ppt/slideLayouts/_rels/slideLayout6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05.xml.rels" ContentType="application/vnd.openxmlformats-package.relationships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media/image25.jpeg" ContentType="image/jpeg"/>
  <Override PartName="/ppt/media/image3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5.png" ContentType="image/png"/>
  <Override PartName="/ppt/media/image29.jpeg" ContentType="image/jpeg"/>
  <Override PartName="/ppt/media/image8.jpeg" ContentType="image/jpeg"/>
  <Override PartName="/ppt/media/image10.png" ContentType="image/png"/>
  <Override PartName="/ppt/media/image9.png" ContentType="image/png"/>
  <Override PartName="/ppt/media/image2.png" ContentType="image/png"/>
  <Override PartName="/ppt/media/image13.png" ContentType="image/png"/>
  <Override PartName="/ppt/media/image30.png" ContentType="image/png"/>
  <Override PartName="/ppt/media/image28.jpeg" ContentType="image/jpeg"/>
  <Override PartName="/ppt/media/image14.png" ContentType="image/png"/>
  <Override PartName="/ppt/media/image22.png" ContentType="image/png"/>
  <Override PartName="/ppt/media/image1.png" ContentType="image/png"/>
  <Override PartName="/ppt/media/image21.png" ContentType="image/png"/>
  <Override PartName="/ppt/media/image27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20.jpeg" ContentType="image/jpeg"/>
  <Override PartName="/ppt/media/image18.jpeg" ContentType="image/jpeg"/>
  <Override PartName="/ppt/media/image11.png" ContentType="image/png"/>
  <Override PartName="/ppt/media/image26.jpeg" ContentType="image/jpeg"/>
  <Override PartName="/ppt/media/image19.png" ContentType="image/png"/>
  <Override PartName="/ppt/media/image23.jpeg" ContentType="image/jpeg"/>
  <Override PartName="/ppt/media/image24.jpeg" ContentType="image/jpeg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53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slide52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47.xml.rels" ContentType="application/vnd.openxmlformats-package.relationships+xml"/>
  <Override PartName="/ppt/slides/_rels/slide38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9.xml.rels" ContentType="application/vnd.openxmlformats-package.relationships+xml"/>
  <Override PartName="/ppt/slides/_rels/slide48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46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43.xml.rels" ContentType="application/vnd.openxmlformats-package.relationships+xml"/>
  <Override PartName="/ppt/slides/_rels/slide26.xml.rels" ContentType="application/vnd.openxmlformats-package.relationships+xml"/>
  <Override PartName="/ppt/slides/_rels/slide6.xml.rels" ContentType="application/vnd.openxmlformats-package.relationships+xml"/>
  <Override PartName="/ppt/slides/_rels/slide35.xml.rels" ContentType="application/vnd.openxmlformats-package.relationships+xml"/>
  <Override PartName="/ppt/slides/_rels/slide18.xml.rels" ContentType="application/vnd.openxmlformats-package.relationships+xml"/>
  <Override PartName="/ppt/slides/_rels/slide52.xml.rels" ContentType="application/vnd.openxmlformats-package.relationships+xml"/>
  <Override PartName="/ppt/slides/_rels/slide19.xml.rels" ContentType="application/vnd.openxmlformats-package.relationships+xml"/>
  <Override PartName="/ppt/slides/_rels/slide53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50.xml.rels" ContentType="application/vnd.openxmlformats-package.relationships+xml"/>
  <Override PartName="/ppt/slides/_rels/slide33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51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38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60" Type="http://schemas.openxmlformats.org/officeDocument/2006/relationships/slide" Target="slides/slide47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63" Type="http://schemas.openxmlformats.org/officeDocument/2006/relationships/slide" Target="slides/slide50.xml"/><Relationship Id="rId64" Type="http://schemas.openxmlformats.org/officeDocument/2006/relationships/slide" Target="slides/slide51.xml"/><Relationship Id="rId65" Type="http://schemas.openxmlformats.org/officeDocument/2006/relationships/slide" Target="slides/slide52.xml"/><Relationship Id="rId66" Type="http://schemas.openxmlformats.org/officeDocument/2006/relationships/slide" Target="slides/slide53.xml"/><Relationship Id="rId6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21440" cy="6830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38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C67E3E2-06B9-4C15-9611-D9C73C9BB9CB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1882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280" cy="54216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120" cy="49428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1882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21440" cy="6830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64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11444760" y="0"/>
            <a:ext cx="731520" cy="6840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11438640" y="6453360"/>
            <a:ext cx="7484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92B2663-03A5-4240-B4B7-7A6A1BCAD6C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912240" y="1268280"/>
            <a:ext cx="91983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42360" cy="552240"/>
          </a:xfrm>
          <a:prstGeom prst="rect">
            <a:avLst/>
          </a:prstGeom>
          <a:ln w="0">
            <a:noFill/>
          </a:ln>
        </p:spPr>
      </p:pic>
      <p:pic>
        <p:nvPicPr>
          <p:cNvPr id="44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8200" cy="504360"/>
          </a:xfrm>
          <a:prstGeom prst="rect">
            <a:avLst/>
          </a:prstGeom>
          <a:ln w="0">
            <a:noFill/>
          </a:ln>
        </p:spPr>
      </p:pic>
      <p:sp>
        <p:nvSpPr>
          <p:cNvPr id="450" name="CustomShape 4"/>
          <p:cNvSpPr/>
          <p:nvPr/>
        </p:nvSpPr>
        <p:spPr>
          <a:xfrm>
            <a:off x="11444760" y="0"/>
            <a:ext cx="731520" cy="684036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1" name="CustomShape 5"/>
          <p:cNvSpPr/>
          <p:nvPr/>
        </p:nvSpPr>
        <p:spPr>
          <a:xfrm>
            <a:off x="11438640" y="6453360"/>
            <a:ext cx="7484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B5F0585-EBA2-42B2-8F14-960F3420A7EB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CustomShape 6"/>
          <p:cNvSpPr/>
          <p:nvPr/>
        </p:nvSpPr>
        <p:spPr>
          <a:xfrm>
            <a:off x="0" y="6642720"/>
            <a:ext cx="121669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1444760" y="0"/>
            <a:ext cx="723600" cy="6832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11438640" y="6453360"/>
            <a:ext cx="740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5906595-5FEE-4B56-A05A-B80C33F7D50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912240" y="1268280"/>
            <a:ext cx="91904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4440" cy="544320"/>
          </a:xfrm>
          <a:prstGeom prst="rect">
            <a:avLst/>
          </a:prstGeom>
          <a:ln w="0">
            <a:noFill/>
          </a:ln>
        </p:spPr>
      </p:pic>
      <p:pic>
        <p:nvPicPr>
          <p:cNvPr id="495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0280" cy="496440"/>
          </a:xfrm>
          <a:prstGeom prst="rect">
            <a:avLst/>
          </a:prstGeom>
          <a:ln w="0">
            <a:noFill/>
          </a:ln>
        </p:spPr>
      </p:pic>
      <p:sp>
        <p:nvSpPr>
          <p:cNvPr id="496" name="CustomShape 4"/>
          <p:cNvSpPr/>
          <p:nvPr/>
        </p:nvSpPr>
        <p:spPr>
          <a:xfrm>
            <a:off x="912240" y="1268280"/>
            <a:ext cx="91904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CustomShape 5"/>
          <p:cNvSpPr/>
          <p:nvPr/>
        </p:nvSpPr>
        <p:spPr>
          <a:xfrm>
            <a:off x="11444760" y="0"/>
            <a:ext cx="723600" cy="68324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8" name="CustomShape 6"/>
          <p:cNvSpPr/>
          <p:nvPr/>
        </p:nvSpPr>
        <p:spPr>
          <a:xfrm>
            <a:off x="0" y="6642720"/>
            <a:ext cx="121665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21440" cy="6830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11438640" y="6453360"/>
            <a:ext cx="738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F7E212C-841E-47F6-B067-013696400B4E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1882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280" cy="542160"/>
          </a:xfrm>
          <a:prstGeom prst="rect">
            <a:avLst/>
          </a:prstGeom>
          <a:ln w="0"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120" cy="494280"/>
          </a:xfrm>
          <a:prstGeom prst="rect">
            <a:avLst/>
          </a:prstGeom>
          <a:ln w="0"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21440" cy="683028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11438640" y="6453360"/>
            <a:ext cx="738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F429E75-FAD4-43A9-B538-BDF9460E5B6C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64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6642720"/>
            <a:ext cx="12164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444760" y="0"/>
            <a:ext cx="720000" cy="68288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11438640" y="6453360"/>
            <a:ext cx="73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DB92BAA-4B7F-41DC-9E5B-151F72DF928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12240" y="1268280"/>
            <a:ext cx="918684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4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840" cy="540720"/>
          </a:xfrm>
          <a:prstGeom prst="rect">
            <a:avLst/>
          </a:prstGeom>
          <a:ln w="0">
            <a:noFill/>
          </a:ln>
        </p:spPr>
      </p:pic>
      <p:pic>
        <p:nvPicPr>
          <p:cNvPr id="135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680" cy="492840"/>
          </a:xfrm>
          <a:prstGeom prst="rect">
            <a:avLst/>
          </a:prstGeom>
          <a:ln w="0"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912240" y="1268280"/>
            <a:ext cx="918684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11444760" y="0"/>
            <a:ext cx="720000" cy="68288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8" name="CustomShape 6"/>
          <p:cNvSpPr/>
          <p:nvPr/>
        </p:nvSpPr>
        <p:spPr>
          <a:xfrm>
            <a:off x="0" y="6642720"/>
            <a:ext cx="121629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49FF5EA-99CF-4AAA-AFE9-A2C14AAADBE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0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181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182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1444760" y="0"/>
            <a:ext cx="727560" cy="6836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438640" y="6453360"/>
            <a:ext cx="744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2758A00-A3D1-416B-B26D-B2D4E730CF94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912240" y="1268280"/>
            <a:ext cx="919440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26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8400" cy="548280"/>
          </a:xfrm>
          <a:prstGeom prst="rect">
            <a:avLst/>
          </a:prstGeom>
          <a:ln w="0">
            <a:noFill/>
          </a:ln>
        </p:spPr>
      </p:pic>
      <p:pic>
        <p:nvPicPr>
          <p:cNvPr id="227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4240" cy="500400"/>
          </a:xfrm>
          <a:prstGeom prst="rect">
            <a:avLst/>
          </a:prstGeom>
          <a:ln w="0">
            <a:noFill/>
          </a:ln>
        </p:spPr>
      </p:pic>
      <p:sp>
        <p:nvSpPr>
          <p:cNvPr id="228" name="CustomShape 4"/>
          <p:cNvSpPr/>
          <p:nvPr/>
        </p:nvSpPr>
        <p:spPr>
          <a:xfrm>
            <a:off x="912240" y="1268280"/>
            <a:ext cx="919440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11444760" y="0"/>
            <a:ext cx="727560" cy="68364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0" y="6642720"/>
            <a:ext cx="12170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1444760" y="0"/>
            <a:ext cx="720000" cy="68288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1438640" y="6453360"/>
            <a:ext cx="73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EE3A89C-5015-474F-9740-74FD7DDFE75D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912240" y="1268280"/>
            <a:ext cx="918684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2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840" cy="540720"/>
          </a:xfrm>
          <a:prstGeom prst="rect">
            <a:avLst/>
          </a:prstGeom>
          <a:ln w="0">
            <a:noFill/>
          </a:ln>
        </p:spPr>
      </p:pic>
      <p:pic>
        <p:nvPicPr>
          <p:cNvPr id="273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6680" cy="492840"/>
          </a:xfrm>
          <a:prstGeom prst="rect">
            <a:avLst/>
          </a:prstGeom>
          <a:ln w="0">
            <a:noFill/>
          </a:ln>
        </p:spPr>
      </p:pic>
      <p:sp>
        <p:nvSpPr>
          <p:cNvPr id="274" name="CustomShape 4"/>
          <p:cNvSpPr/>
          <p:nvPr/>
        </p:nvSpPr>
        <p:spPr>
          <a:xfrm>
            <a:off x="912240" y="1268280"/>
            <a:ext cx="918684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11444760" y="0"/>
            <a:ext cx="720000" cy="68288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6" name="CustomShape 6"/>
          <p:cNvSpPr/>
          <p:nvPr/>
        </p:nvSpPr>
        <p:spPr>
          <a:xfrm>
            <a:off x="0" y="6642720"/>
            <a:ext cx="121629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11438640" y="6453360"/>
            <a:ext cx="7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D72F54C-4481-4A25-BFC6-4EE9F2745B4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18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0120" cy="540000"/>
          </a:xfrm>
          <a:prstGeom prst="rect">
            <a:avLst/>
          </a:prstGeom>
          <a:ln w="0">
            <a:noFill/>
          </a:ln>
        </p:spPr>
      </p:pic>
      <p:pic>
        <p:nvPicPr>
          <p:cNvPr id="319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5960" cy="492120"/>
          </a:xfrm>
          <a:prstGeom prst="rect">
            <a:avLst/>
          </a:prstGeom>
          <a:ln w="0">
            <a:noFill/>
          </a:ln>
        </p:spPr>
      </p:pic>
      <p:sp>
        <p:nvSpPr>
          <p:cNvPr id="320" name="CustomShape 4"/>
          <p:cNvSpPr/>
          <p:nvPr/>
        </p:nvSpPr>
        <p:spPr>
          <a:xfrm>
            <a:off x="912240" y="1268280"/>
            <a:ext cx="9186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1" name="CustomShape 5"/>
          <p:cNvSpPr/>
          <p:nvPr/>
        </p:nvSpPr>
        <p:spPr>
          <a:xfrm>
            <a:off x="11444760" y="0"/>
            <a:ext cx="719280" cy="68281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2" name="CustomShape 6"/>
          <p:cNvSpPr/>
          <p:nvPr/>
        </p:nvSpPr>
        <p:spPr>
          <a:xfrm>
            <a:off x="0" y="6642720"/>
            <a:ext cx="12162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11444760" y="0"/>
            <a:ext cx="729000" cy="68378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11438640" y="6453360"/>
            <a:ext cx="7459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10D9137-AC05-4E3F-8146-28DA64D8799F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912240" y="1268280"/>
            <a:ext cx="9195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4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9840" cy="549720"/>
          </a:xfrm>
          <a:prstGeom prst="rect">
            <a:avLst/>
          </a:prstGeom>
          <a:ln w="0">
            <a:noFill/>
          </a:ln>
        </p:spPr>
      </p:pic>
      <p:pic>
        <p:nvPicPr>
          <p:cNvPr id="365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85680" cy="501840"/>
          </a:xfrm>
          <a:prstGeom prst="rect">
            <a:avLst/>
          </a:prstGeom>
          <a:ln w="0">
            <a:noFill/>
          </a:ln>
        </p:spPr>
      </p:pic>
      <p:sp>
        <p:nvSpPr>
          <p:cNvPr id="366" name="CustomShape 4"/>
          <p:cNvSpPr/>
          <p:nvPr/>
        </p:nvSpPr>
        <p:spPr>
          <a:xfrm>
            <a:off x="11444760" y="0"/>
            <a:ext cx="729000" cy="68378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7" name="CustomShape 5"/>
          <p:cNvSpPr/>
          <p:nvPr/>
        </p:nvSpPr>
        <p:spPr>
          <a:xfrm>
            <a:off x="11438640" y="6453360"/>
            <a:ext cx="7459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716E3BC-C362-4C30-964E-AAA9CC71EFCA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6"/>
          <p:cNvSpPr/>
          <p:nvPr/>
        </p:nvSpPr>
        <p:spPr>
          <a:xfrm>
            <a:off x="0" y="6642720"/>
            <a:ext cx="121644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nc/2.0/" TargetMode="Externa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epdf/10.1111/jiec.13084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The-Limits-to-Growth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2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researchgate.net/publication/334520611_Kreislaufwirtschaft_-_Ein_Ausweg_aus_der_sozial-okologischen_Krise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www.worldbank.org/en/topic/socialprotection/publication/exploring-universal-basic-income-a-guide-to-navigating-concepts-evidence-and-practices" TargetMode="External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921344920302354?via%3Dihub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24.jpeg"/><Relationship Id="rId6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agroforestry.org/" TargetMode="External"/><Relationship Id="rId2" Type="http://schemas.openxmlformats.org/officeDocument/2006/relationships/hyperlink" Target="https://www.transitionmonty.org/uploads/6/5/4/9/6549206/essence_of_pc_ebook_1.pdf" TargetMode="External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hyperlink" Target="https://creativecommons.org/licenses/by-sa/4.0" TargetMode="External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reativecommons.org/licenses/by-nc-sa/2.0/" TargetMode="External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527400" y="1412640"/>
            <a:ext cx="1034136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The Limits to Growth: Sustainability and the Circular Economy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527400" y="2852640"/>
            <a:ext cx="10341360" cy="23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12: Summary and Outlook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M.A. Theresa Sommer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59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CustomShape 60"/>
          <p:cNvSpPr/>
          <p:nvPr/>
        </p:nvSpPr>
        <p:spPr>
          <a:xfrm>
            <a:off x="335520" y="1268280"/>
            <a:ext cx="1073664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Development that meets the needs of the present without compromising the ability of future generations to meet their own needs.”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CustomShape 61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CustomShape 62"/>
          <p:cNvSpPr/>
          <p:nvPr/>
        </p:nvSpPr>
        <p:spPr>
          <a:xfrm>
            <a:off x="361080" y="3292200"/>
            <a:ext cx="10785600" cy="1362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CustomShape 63"/>
          <p:cNvSpPr/>
          <p:nvPr/>
        </p:nvSpPr>
        <p:spPr>
          <a:xfrm>
            <a:off x="263520" y="6492240"/>
            <a:ext cx="107913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Report of the World Commission on Environment and Development: Our Common Future </a:t>
            </a:r>
            <a:r>
              <a:rPr b="0" lang="de-DE" sz="900" spc="-1" strike="noStrike">
                <a:solidFill>
                  <a:srgbClr val="a6a6a6"/>
                </a:solidFill>
                <a:latin typeface="DejaVu Sans"/>
                <a:ea typeface="Roboto"/>
              </a:rPr>
              <a:t>(1987) – http://www.un-documents.net/our-common-future.pdf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78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CustomShape 82"/>
          <p:cNvSpPr/>
          <p:nvPr/>
        </p:nvSpPr>
        <p:spPr>
          <a:xfrm>
            <a:off x="335520" y="1268280"/>
            <a:ext cx="1073664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CustomShape 83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Implication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CustomShape 84"/>
          <p:cNvSpPr/>
          <p:nvPr/>
        </p:nvSpPr>
        <p:spPr>
          <a:xfrm>
            <a:off x="335520" y="3108960"/>
            <a:ext cx="10785600" cy="1362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23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CustomShape 24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CustomShape 25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CustomShape 26"/>
          <p:cNvSpPr/>
          <p:nvPr/>
        </p:nvSpPr>
        <p:spPr>
          <a:xfrm>
            <a:off x="263520" y="6492240"/>
            <a:ext cx="10612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Hannah Ritchie and Max Roser, adapted for svg and smartphone by Eric Fisk – https://commons.wikimedia.org/wiki/File:Greenhouse_gas_emission_scenarios_01.svg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4" name="" descr=""/>
          <p:cNvPicPr/>
          <p:nvPr/>
        </p:nvPicPr>
        <p:blipFill>
          <a:blip r:embed="rId2"/>
          <a:srcRect l="0" t="8759" r="0" b="0"/>
          <a:stretch/>
        </p:blipFill>
        <p:spPr>
          <a:xfrm>
            <a:off x="2710440" y="1643400"/>
            <a:ext cx="6244920" cy="4843080"/>
          </a:xfrm>
          <a:prstGeom prst="rect">
            <a:avLst/>
          </a:prstGeom>
          <a:ln w="0">
            <a:noFill/>
          </a:ln>
        </p:spPr>
      </p:pic>
      <p:sp>
        <p:nvSpPr>
          <p:cNvPr id="575" name="CustomShape 27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Global GHG Emission Pathways (2019)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28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30"/>
          <p:cNvSpPr/>
          <p:nvPr/>
        </p:nvSpPr>
        <p:spPr>
          <a:xfrm>
            <a:off x="335520" y="1268280"/>
            <a:ext cx="1073988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CustomShape 31"/>
          <p:cNvSpPr/>
          <p:nvPr/>
        </p:nvSpPr>
        <p:spPr>
          <a:xfrm>
            <a:off x="4206240" y="721800"/>
            <a:ext cx="108648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CustomShape 32"/>
          <p:cNvSpPr/>
          <p:nvPr/>
        </p:nvSpPr>
        <p:spPr>
          <a:xfrm>
            <a:off x="2377440" y="3056040"/>
            <a:ext cx="6667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If we can keep warming below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3°C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we likely remain within our adaptive capacity as a civilization, but at </a:t>
            </a:r>
            <a:r>
              <a:rPr b="1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2.7°C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warming we would experience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great hardship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.” - Prof. Michael Mann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CustomShape 33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CustomShape 34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 Change – 1.5°C vs. 2/3/4°C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35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CustomShape 36"/>
          <p:cNvSpPr/>
          <p:nvPr/>
        </p:nvSpPr>
        <p:spPr>
          <a:xfrm>
            <a:off x="263520" y="6411600"/>
            <a:ext cx="108720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"Nuclear waste" by aaadrian365 is licensed with CC BY-NC 2.0. To view a copy of this license, visit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https://creativecommons.org/licenses/by-nc/2.0/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4" name="Grafik 3_ 2" descr=""/>
          <p:cNvPicPr/>
          <p:nvPr/>
        </p:nvPicPr>
        <p:blipFill>
          <a:blip r:embed="rId2"/>
          <a:stretch/>
        </p:blipFill>
        <p:spPr>
          <a:xfrm>
            <a:off x="516600" y="1917360"/>
            <a:ext cx="5839200" cy="3010680"/>
          </a:xfrm>
          <a:prstGeom prst="rect">
            <a:avLst/>
          </a:prstGeom>
          <a:ln w="0">
            <a:noFill/>
          </a:ln>
        </p:spPr>
      </p:pic>
      <p:pic>
        <p:nvPicPr>
          <p:cNvPr id="585" name="" descr=""/>
          <p:cNvPicPr/>
          <p:nvPr/>
        </p:nvPicPr>
        <p:blipFill>
          <a:blip r:embed="rId3"/>
          <a:stretch/>
        </p:blipFill>
        <p:spPr>
          <a:xfrm>
            <a:off x="6701400" y="1674360"/>
            <a:ext cx="4511520" cy="3634560"/>
          </a:xfrm>
          <a:prstGeom prst="rect">
            <a:avLst/>
          </a:prstGeom>
          <a:ln w="0">
            <a:noFill/>
          </a:ln>
        </p:spPr>
      </p:pic>
      <p:sp>
        <p:nvSpPr>
          <p:cNvPr id="586" name="CustomShape 37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Pollution – Horrible Waste Management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38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" descr=""/>
          <p:cNvPicPr/>
          <p:nvPr/>
        </p:nvPicPr>
        <p:blipFill>
          <a:blip r:embed="rId1"/>
          <a:stretch/>
        </p:blipFill>
        <p:spPr>
          <a:xfrm>
            <a:off x="2363400" y="1629720"/>
            <a:ext cx="4391640" cy="4768920"/>
          </a:xfrm>
          <a:prstGeom prst="rect">
            <a:avLst/>
          </a:prstGeom>
          <a:ln w="0">
            <a:noFill/>
          </a:ln>
        </p:spPr>
      </p:pic>
      <p:sp>
        <p:nvSpPr>
          <p:cNvPr id="589" name="CustomShape 39"/>
          <p:cNvSpPr/>
          <p:nvPr/>
        </p:nvSpPr>
        <p:spPr>
          <a:xfrm>
            <a:off x="263520" y="6411600"/>
            <a:ext cx="777132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XR Strategiepapier 2022 – Pusteblumen und Hype. Bilder: Sebastian Höhn, Joe Pohl, Sandra Doneck, Alessandro Brönnimann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CustomShape 40"/>
          <p:cNvSpPr/>
          <p:nvPr/>
        </p:nvSpPr>
        <p:spPr>
          <a:xfrm>
            <a:off x="6858000" y="1554480"/>
            <a:ext cx="3737520" cy="291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 am afraid of losing my child to a resource war because of a climate collapse”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CustomShape 41"/>
          <p:cNvSpPr/>
          <p:nvPr/>
        </p:nvSpPr>
        <p:spPr>
          <a:xfrm>
            <a:off x="7498080" y="4023360"/>
            <a:ext cx="3737520" cy="291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parents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old age, our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children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will die of climate change”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CustomShape 42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CustomShape 43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Dwindling (Non-)Renewable Resources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44"/>
          <p:cNvSpPr/>
          <p:nvPr/>
        </p:nvSpPr>
        <p:spPr>
          <a:xfrm>
            <a:off x="335520" y="1268280"/>
            <a:ext cx="10739520" cy="50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change / adaption to climate change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pollution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Wingdings" charset="2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Dwindling non-renewable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CustomShape 45"/>
          <p:cNvSpPr/>
          <p:nvPr/>
        </p:nvSpPr>
        <p:spPr>
          <a:xfrm>
            <a:off x="4206240" y="721800"/>
            <a:ext cx="108612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CustomShape 46"/>
          <p:cNvSpPr/>
          <p:nvPr/>
        </p:nvSpPr>
        <p:spPr>
          <a:xfrm>
            <a:off x="335520" y="764640"/>
            <a:ext cx="1073952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CustomShape 47"/>
          <p:cNvSpPr/>
          <p:nvPr/>
        </p:nvSpPr>
        <p:spPr>
          <a:xfrm>
            <a:off x="432720" y="1148040"/>
            <a:ext cx="1034856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3 Key Challenges of the 21st Century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48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CustomShape 49"/>
          <p:cNvSpPr/>
          <p:nvPr/>
        </p:nvSpPr>
        <p:spPr>
          <a:xfrm>
            <a:off x="432720" y="1148040"/>
            <a:ext cx="1033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Standard Run – Business-as-Usual (BAU)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CustomShape 50"/>
          <p:cNvSpPr/>
          <p:nvPr/>
        </p:nvSpPr>
        <p:spPr>
          <a:xfrm>
            <a:off x="274320" y="6447960"/>
            <a:ext cx="111481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1" name="" descr=""/>
          <p:cNvPicPr/>
          <p:nvPr/>
        </p:nvPicPr>
        <p:blipFill>
          <a:blip r:embed="rId2"/>
          <a:stretch/>
        </p:blipFill>
        <p:spPr>
          <a:xfrm>
            <a:off x="1719000" y="1755000"/>
            <a:ext cx="7253640" cy="414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51"/>
          <p:cNvSpPr/>
          <p:nvPr/>
        </p:nvSpPr>
        <p:spPr>
          <a:xfrm>
            <a:off x="335520" y="764640"/>
            <a:ext cx="1073448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CustomShape 52"/>
          <p:cNvSpPr/>
          <p:nvPr/>
        </p:nvSpPr>
        <p:spPr>
          <a:xfrm>
            <a:off x="432720" y="1148040"/>
            <a:ext cx="1033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World3 – Stabilized World (SW)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CustomShape 53"/>
          <p:cNvSpPr/>
          <p:nvPr/>
        </p:nvSpPr>
        <p:spPr>
          <a:xfrm>
            <a:off x="274320" y="6447960"/>
            <a:ext cx="111481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recreated from: Gaya Herrington (2020) – Update to limits to growth: Comparing the World3 model with empirical data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CustomShape 54"/>
          <p:cNvSpPr/>
          <p:nvPr/>
        </p:nvSpPr>
        <p:spPr>
          <a:xfrm>
            <a:off x="0" y="6055560"/>
            <a:ext cx="11426040" cy="6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Population stabilizes in the twenty-first century, as does human welfare on a high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6" name="" descr=""/>
          <p:cNvPicPr/>
          <p:nvPr/>
        </p:nvPicPr>
        <p:blipFill>
          <a:blip r:embed="rId2"/>
          <a:stretch/>
        </p:blipFill>
        <p:spPr>
          <a:xfrm>
            <a:off x="1600560" y="1813320"/>
            <a:ext cx="7238520" cy="417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55"/>
          <p:cNvSpPr/>
          <p:nvPr/>
        </p:nvSpPr>
        <p:spPr>
          <a:xfrm>
            <a:off x="263520" y="6411600"/>
            <a:ext cx="64659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CustomShape 56"/>
          <p:cNvSpPr/>
          <p:nvPr/>
        </p:nvSpPr>
        <p:spPr>
          <a:xfrm>
            <a:off x="7866360" y="1459440"/>
            <a:ext cx="3207600" cy="466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9" name="" descr=""/>
          <p:cNvPicPr/>
          <p:nvPr/>
        </p:nvPicPr>
        <p:blipFill>
          <a:blip r:embed="rId1"/>
          <a:stretch/>
        </p:blipFill>
        <p:spPr>
          <a:xfrm>
            <a:off x="290880" y="2299320"/>
            <a:ext cx="11333160" cy="2718000"/>
          </a:xfrm>
          <a:prstGeom prst="rect">
            <a:avLst/>
          </a:prstGeom>
          <a:ln w="0">
            <a:noFill/>
          </a:ln>
        </p:spPr>
      </p:pic>
      <p:sp>
        <p:nvSpPr>
          <p:cNvPr id="610" name="CustomShape 57"/>
          <p:cNvSpPr/>
          <p:nvPr/>
        </p:nvSpPr>
        <p:spPr>
          <a:xfrm>
            <a:off x="335520" y="764640"/>
            <a:ext cx="1073412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CustomShape 58"/>
          <p:cNvSpPr/>
          <p:nvPr/>
        </p:nvSpPr>
        <p:spPr>
          <a:xfrm>
            <a:off x="432720" y="1148040"/>
            <a:ext cx="1034316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Linear (Industrial) Economy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335520" y="764640"/>
            <a:ext cx="1072548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335520" y="1268280"/>
            <a:ext cx="10725480" cy="50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64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65"/>
          <p:cNvSpPr/>
          <p:nvPr/>
        </p:nvSpPr>
        <p:spPr>
          <a:xfrm>
            <a:off x="263520" y="6411600"/>
            <a:ext cx="1042560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Center for Digital Technologies (DIGIT) (2022) –  https://www.digit-research.de/fileadmin/DIGIT/Presse_und_News/Downloads/Grafikpaket_Reallabor_DCE_Kreislaufmodell_V2_ccby.zip –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 4.0.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3" name="" descr=""/>
          <p:cNvPicPr/>
          <p:nvPr/>
        </p:nvPicPr>
        <p:blipFill>
          <a:blip r:embed="rId2"/>
          <a:stretch/>
        </p:blipFill>
        <p:spPr>
          <a:xfrm>
            <a:off x="2772000" y="670680"/>
            <a:ext cx="6608520" cy="6617520"/>
          </a:xfrm>
          <a:prstGeom prst="rect">
            <a:avLst/>
          </a:prstGeom>
          <a:ln w="0">
            <a:noFill/>
          </a:ln>
        </p:spPr>
      </p:pic>
      <p:sp>
        <p:nvSpPr>
          <p:cNvPr id="614" name="CustomShape 66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CustomShape 67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Economy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" descr=""/>
          <p:cNvPicPr/>
          <p:nvPr/>
        </p:nvPicPr>
        <p:blipFill>
          <a:blip r:embed="rId1"/>
          <a:stretch/>
        </p:blipFill>
        <p:spPr>
          <a:xfrm>
            <a:off x="2711520" y="1097280"/>
            <a:ext cx="6887520" cy="5153760"/>
          </a:xfrm>
          <a:prstGeom prst="rect">
            <a:avLst/>
          </a:prstGeom>
          <a:ln w="0">
            <a:noFill/>
          </a:ln>
        </p:spPr>
      </p:pic>
      <p:sp>
        <p:nvSpPr>
          <p:cNvPr id="617" name="CustomShape 79"/>
          <p:cNvSpPr/>
          <p:nvPr/>
        </p:nvSpPr>
        <p:spPr>
          <a:xfrm>
            <a:off x="263520" y="6411600"/>
            <a:ext cx="646308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Walter R. Stahel (2019) – 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The Circular Economy: A User’s Guide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CustomShape 80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CustomShape 81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Performance Economy – Definition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85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CustomShape 86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CustomShape 87"/>
          <p:cNvSpPr/>
          <p:nvPr/>
        </p:nvSpPr>
        <p:spPr>
          <a:xfrm>
            <a:off x="263520" y="6411600"/>
            <a:ext cx="97884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from: M. Jaeger-Erben, F. Hofmann (2019) – Kreislaufwirtschaft - Ein Ausweg aus der sozial-ökologischen Krise?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2"/>
          <a:stretch/>
        </p:blipFill>
        <p:spPr>
          <a:xfrm>
            <a:off x="731520" y="1554480"/>
            <a:ext cx="8443440" cy="491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88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CustomShape 89"/>
          <p:cNvSpPr/>
          <p:nvPr/>
        </p:nvSpPr>
        <p:spPr>
          <a:xfrm>
            <a:off x="335520" y="1268280"/>
            <a:ext cx="10730160" cy="50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CustomShape 90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CustomShape 91"/>
          <p:cNvSpPr/>
          <p:nvPr/>
        </p:nvSpPr>
        <p:spPr>
          <a:xfrm>
            <a:off x="263520" y="6411600"/>
            <a:ext cx="978840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92"/>
          <p:cNvSpPr/>
          <p:nvPr/>
        </p:nvSpPr>
        <p:spPr>
          <a:xfrm>
            <a:off x="335520" y="764640"/>
            <a:ext cx="107301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CustomShape 93"/>
          <p:cNvSpPr/>
          <p:nvPr/>
        </p:nvSpPr>
        <p:spPr>
          <a:xfrm>
            <a:off x="335520" y="1268280"/>
            <a:ext cx="10730160" cy="50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 (“Wertschöpfungsmanagement”), product-service systems, product/business model innovations within existing power asymmetries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CustomShape 94"/>
          <p:cNvSpPr/>
          <p:nvPr/>
        </p:nvSpPr>
        <p:spPr>
          <a:xfrm>
            <a:off x="432720" y="1148040"/>
            <a:ext cx="1033560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Circular Society – CE Criticism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CustomShape 95"/>
          <p:cNvSpPr/>
          <p:nvPr/>
        </p:nvSpPr>
        <p:spPr>
          <a:xfrm>
            <a:off x="263520" y="6411600"/>
            <a:ext cx="978840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ustomShape 96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CustomShape 97"/>
          <p:cNvSpPr/>
          <p:nvPr/>
        </p:nvSpPr>
        <p:spPr>
          <a:xfrm>
            <a:off x="432720" y="1148040"/>
            <a:ext cx="1034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CS and CE Perspectives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CustomShape 98"/>
          <p:cNvSpPr/>
          <p:nvPr/>
        </p:nvSpPr>
        <p:spPr>
          <a:xfrm>
            <a:off x="263520" y="6492240"/>
            <a:ext cx="1078668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5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0360" cy="504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242"/>
          <p:cNvSpPr/>
          <p:nvPr/>
        </p:nvSpPr>
        <p:spPr>
          <a:xfrm>
            <a:off x="335520" y="764640"/>
            <a:ext cx="1072692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CustomShape 6"/>
          <p:cNvSpPr/>
          <p:nvPr/>
        </p:nvSpPr>
        <p:spPr>
          <a:xfrm>
            <a:off x="335520" y="1268280"/>
            <a:ext cx="10726920" cy="50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8" name="CustomShape 7"/>
          <p:cNvSpPr/>
          <p:nvPr/>
        </p:nvSpPr>
        <p:spPr>
          <a:xfrm>
            <a:off x="432720" y="1148040"/>
            <a:ext cx="10332360" cy="4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Eco-Sufficiency – Definition(s)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CustomShape 8"/>
          <p:cNvSpPr/>
          <p:nvPr/>
        </p:nvSpPr>
        <p:spPr>
          <a:xfrm>
            <a:off x="264600" y="6300000"/>
            <a:ext cx="11072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Thomas Princen (2005) – The Logic of Sufficiency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IPCC AR6 Synthesis Report: Climate Change 2023 – https://www.ipcc.ch/report/sixth-assessment-report-cycle/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CustomShape 9"/>
          <p:cNvSpPr/>
          <p:nvPr/>
        </p:nvSpPr>
        <p:spPr>
          <a:xfrm>
            <a:off x="284400" y="2078640"/>
            <a:ext cx="11052360" cy="996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1" name=""/>
          <p:cNvSpPr/>
          <p:nvPr/>
        </p:nvSpPr>
        <p:spPr>
          <a:xfrm>
            <a:off x="540000" y="2078640"/>
            <a:ext cx="10616760" cy="88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Seeking enough when more is possible is both intuitive and rational - personally, organizationally and ecologically. And under global ecological constraint, it is ethical.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Thomas Princen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"/>
          <p:cNvSpPr/>
          <p:nvPr/>
        </p:nvSpPr>
        <p:spPr>
          <a:xfrm>
            <a:off x="360000" y="3780000"/>
            <a:ext cx="1061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set of policy measures and daily practices that avoid the demand for energy, materials, land, water, and other natural resources while providing wellbeing for all within the planetary boundaries.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IPCC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CustomShape 10"/>
          <p:cNvSpPr/>
          <p:nvPr/>
        </p:nvSpPr>
        <p:spPr>
          <a:xfrm>
            <a:off x="284400" y="3679920"/>
            <a:ext cx="11052360" cy="1176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29"/>
          <p:cNvSpPr/>
          <p:nvPr/>
        </p:nvSpPr>
        <p:spPr>
          <a:xfrm>
            <a:off x="335520" y="764640"/>
            <a:ext cx="1072692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335520" y="1268280"/>
            <a:ext cx="10726920" cy="50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6" name="CustomShape 4"/>
          <p:cNvSpPr/>
          <p:nvPr/>
        </p:nvSpPr>
        <p:spPr>
          <a:xfrm>
            <a:off x="432720" y="1148040"/>
            <a:ext cx="10332360" cy="4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Eco-Sufficiency – Definition(s)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CustomShape 5"/>
          <p:cNvSpPr/>
          <p:nvPr/>
        </p:nvSpPr>
        <p:spPr>
          <a:xfrm>
            <a:off x="264600" y="6300000"/>
            <a:ext cx="11072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Thomas Princen (2005) – The Logic of Sufficiency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IPCC AR6 Synthesis Report: Climate Change 2023 – https://www.ipcc.ch/report/sixth-assessment-report-cycle/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CustomShape 11"/>
          <p:cNvSpPr/>
          <p:nvPr/>
        </p:nvSpPr>
        <p:spPr>
          <a:xfrm>
            <a:off x="284400" y="2078640"/>
            <a:ext cx="11052360" cy="996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9" name=""/>
          <p:cNvSpPr/>
          <p:nvPr/>
        </p:nvSpPr>
        <p:spPr>
          <a:xfrm>
            <a:off x="540000" y="2078640"/>
            <a:ext cx="10616760" cy="88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Seeking enough when more is possible is both intuitive and rational - personally, organizationally and ecologically. And under global ecological constraint, it is ethical.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Thomas Princen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360000" y="3780000"/>
            <a:ext cx="1061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set of policy measures and daily practices that avoid the demand for energy, materials, land, water, and other natural resources while providing wellbeing for all within the planetary boundaries.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- IPCC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CustomShape 16"/>
          <p:cNvSpPr/>
          <p:nvPr/>
        </p:nvSpPr>
        <p:spPr>
          <a:xfrm>
            <a:off x="284400" y="3679920"/>
            <a:ext cx="11052360" cy="1176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2" name=""/>
          <p:cNvSpPr/>
          <p:nvPr/>
        </p:nvSpPr>
        <p:spPr>
          <a:xfrm>
            <a:off x="3500640" y="5400000"/>
            <a:ext cx="4956120" cy="6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All you need is less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68"/>
          <p:cNvSpPr/>
          <p:nvPr/>
        </p:nvSpPr>
        <p:spPr>
          <a:xfrm>
            <a:off x="335520" y="764640"/>
            <a:ext cx="1072692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CustomShape 72"/>
          <p:cNvSpPr/>
          <p:nvPr/>
        </p:nvSpPr>
        <p:spPr>
          <a:xfrm>
            <a:off x="335520" y="1268280"/>
            <a:ext cx="10726920" cy="19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transfer that is provided universally, unconditionally, and in cash” – World Bank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Basic Income is a periodic cash payment unconditionally delivered to all on an individual basis, without means-test or work requirement.” - Basic Income Earth Network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CustomShape 73"/>
          <p:cNvSpPr/>
          <p:nvPr/>
        </p:nvSpPr>
        <p:spPr>
          <a:xfrm>
            <a:off x="432720" y="1148040"/>
            <a:ext cx="10332360" cy="4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Universal Basic Income – Definition(s)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CustomShape 74"/>
          <p:cNvSpPr/>
          <p:nvPr/>
        </p:nvSpPr>
        <p:spPr>
          <a:xfrm>
            <a:off x="201240" y="2160000"/>
            <a:ext cx="10777680" cy="7189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7" name="CustomShape 75"/>
          <p:cNvSpPr/>
          <p:nvPr/>
        </p:nvSpPr>
        <p:spPr>
          <a:xfrm>
            <a:off x="264600" y="6300000"/>
            <a:ext cx="110721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1.) The World Bank (2020) – Exploring Universal Basic Income : A Guide to Navigating Concepts, Evidence, and Practices -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2.) BIEN (Basic Income Earth Network) – https://basicincome.org/about-basic-income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CustomShape 76"/>
          <p:cNvSpPr/>
          <p:nvPr/>
        </p:nvSpPr>
        <p:spPr>
          <a:xfrm>
            <a:off x="252000" y="4140000"/>
            <a:ext cx="10726920" cy="19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Periodic → Paid at regular intervals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Cash payment → Paid in an appropriate medium of exchange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→ Paid on an individual basis (e.g., not to households)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Universal → Paid to everyone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Unconditional → Paid without means test and without a requirement to work or to demonstrate willingness-to-work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CustomShape 77"/>
          <p:cNvSpPr/>
          <p:nvPr/>
        </p:nvSpPr>
        <p:spPr>
          <a:xfrm>
            <a:off x="201240" y="3060000"/>
            <a:ext cx="10777680" cy="8989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ustomShape 103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Now What?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CustomShape 104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2"/>
          <p:cNvSpPr/>
          <p:nvPr/>
        </p:nvSpPr>
        <p:spPr>
          <a:xfrm>
            <a:off x="335520" y="4406760"/>
            <a:ext cx="10726920" cy="13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News/Updates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CustomShape 13"/>
          <p:cNvSpPr/>
          <p:nvPr/>
        </p:nvSpPr>
        <p:spPr>
          <a:xfrm>
            <a:off x="335520" y="2906640"/>
            <a:ext cx="10726920" cy="14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9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Now What? → It’s time to Act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CustomShape 19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07"/>
          <p:cNvSpPr/>
          <p:nvPr/>
        </p:nvSpPr>
        <p:spPr>
          <a:xfrm>
            <a:off x="335520" y="764640"/>
            <a:ext cx="1074024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CustomShape 108"/>
          <p:cNvSpPr/>
          <p:nvPr/>
        </p:nvSpPr>
        <p:spPr>
          <a:xfrm>
            <a:off x="335520" y="1268280"/>
            <a:ext cx="10630800" cy="50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the opposite of hope is not despair. It is grief. Even while resolving to limit the damage, we can mourn. And here, the sheer scale of the problem provides a perverse comfort: we are in this together. The swiftness of the change, its scale and inevitability, binds us into one, broken hearts trapped together under a warming atmosphere.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need courage, not hope. Grief, after all, is the cost of being alive. [...]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Courage is the resolve to do well without the assurance of a happy ending.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CustomShape 109"/>
          <p:cNvSpPr/>
          <p:nvPr/>
        </p:nvSpPr>
        <p:spPr>
          <a:xfrm>
            <a:off x="457200" y="2468880"/>
            <a:ext cx="10509120" cy="2647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CustomShape 110"/>
          <p:cNvSpPr/>
          <p:nvPr/>
        </p:nvSpPr>
        <p:spPr>
          <a:xfrm>
            <a:off x="263520" y="6411600"/>
            <a:ext cx="896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Kate Marvel (2018) – We Need Courage, Not Hope, to Face Climate Change – https://onbeing.org/blog/kate-marvel-we-need-courage-not-hope-to-face-climate-change/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CustomShape 111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Courage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05"/>
          <p:cNvSpPr/>
          <p:nvPr/>
        </p:nvSpPr>
        <p:spPr>
          <a:xfrm>
            <a:off x="335520" y="764640"/>
            <a:ext cx="1073196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CustomShape 106"/>
          <p:cNvSpPr/>
          <p:nvPr/>
        </p:nvSpPr>
        <p:spPr>
          <a:xfrm>
            <a:off x="263520" y="6492240"/>
            <a:ext cx="1078668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recreated from: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Link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1" name="" descr=""/>
          <p:cNvPicPr/>
          <p:nvPr/>
        </p:nvPicPr>
        <p:blipFill>
          <a:blip r:embed="rId2"/>
          <a:stretch/>
        </p:blipFill>
        <p:spPr>
          <a:xfrm>
            <a:off x="561240" y="1361160"/>
            <a:ext cx="9900360" cy="504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12"/>
          <p:cNvSpPr/>
          <p:nvPr/>
        </p:nvSpPr>
        <p:spPr>
          <a:xfrm>
            <a:off x="335520" y="1268640"/>
            <a:ext cx="10738440" cy="502596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2800" spc="-1" strike="noStrike">
                <a:solidFill>
                  <a:srgbClr val="595959"/>
                </a:solidFill>
                <a:latin typeface="DejaVu Sans"/>
                <a:ea typeface="DejaVu Sans"/>
              </a:rPr>
              <a:t>Waste = Inefficiency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CustomShape 113"/>
          <p:cNvSpPr/>
          <p:nvPr/>
        </p:nvSpPr>
        <p:spPr>
          <a:xfrm>
            <a:off x="3526920" y="2859120"/>
            <a:ext cx="4341240" cy="1869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CustomShape 114"/>
          <p:cNvSpPr/>
          <p:nvPr/>
        </p:nvSpPr>
        <p:spPr>
          <a:xfrm>
            <a:off x="335520" y="764640"/>
            <a:ext cx="1073736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CustomShape 115"/>
          <p:cNvSpPr/>
          <p:nvPr/>
        </p:nvSpPr>
        <p:spPr>
          <a:xfrm>
            <a:off x="432720" y="1148040"/>
            <a:ext cx="1034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Waste Is A Human Concept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16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CustomShape 117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Foodsharing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CustomShape 118"/>
          <p:cNvSpPr/>
          <p:nvPr/>
        </p:nvSpPr>
        <p:spPr>
          <a:xfrm>
            <a:off x="335520" y="1268280"/>
            <a:ext cx="1073664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9" name="" descr=""/>
          <p:cNvPicPr/>
          <p:nvPr/>
        </p:nvPicPr>
        <p:blipFill>
          <a:blip r:embed="rId1"/>
          <a:stretch/>
        </p:blipFill>
        <p:spPr>
          <a:xfrm>
            <a:off x="91440" y="3137400"/>
            <a:ext cx="5627520" cy="3162600"/>
          </a:xfrm>
          <a:prstGeom prst="rect">
            <a:avLst/>
          </a:prstGeom>
          <a:ln w="0">
            <a:noFill/>
          </a:ln>
        </p:spPr>
      </p:pic>
      <p:sp>
        <p:nvSpPr>
          <p:cNvPr id="680" name="CustomShape 119"/>
          <p:cNvSpPr/>
          <p:nvPr/>
        </p:nvSpPr>
        <p:spPr>
          <a:xfrm>
            <a:off x="274320" y="6400800"/>
            <a:ext cx="107913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https://foodsharing.de/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1" name="" descr=""/>
          <p:cNvPicPr/>
          <p:nvPr/>
        </p:nvPicPr>
        <p:blipFill>
          <a:blip r:embed="rId2"/>
          <a:stretch/>
        </p:blipFill>
        <p:spPr>
          <a:xfrm>
            <a:off x="3240000" y="1980000"/>
            <a:ext cx="8279640" cy="12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20"/>
          <p:cNvSpPr/>
          <p:nvPr/>
        </p:nvSpPr>
        <p:spPr>
          <a:xfrm>
            <a:off x="335520" y="764640"/>
            <a:ext cx="10739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CustomShape 121"/>
          <p:cNvSpPr/>
          <p:nvPr/>
        </p:nvSpPr>
        <p:spPr>
          <a:xfrm>
            <a:off x="335520" y="1268280"/>
            <a:ext cx="1063044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Taking responsibility (being accountable) for the trash/waste that you create and the resources that you consume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is left after you have consumed the product/service?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it generate, or result in trash/waste?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you reuse it in any other way, thereby avoiding trash?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 generated waste, the implicit/explicit environmental pollution, the used resources, and so on, worth the short term pleasure?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Zero-waste might be unrealistic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Instead → Reduce your footprint (not only carbon) as much as possible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0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Resources, energy, pollution, emissions, 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Act before it is to late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CustomShape 122"/>
          <p:cNvSpPr/>
          <p:nvPr/>
        </p:nvSpPr>
        <p:spPr>
          <a:xfrm>
            <a:off x="432720" y="1148040"/>
            <a:ext cx="1034892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CustomShape 123"/>
          <p:cNvSpPr/>
          <p:nvPr/>
        </p:nvSpPr>
        <p:spPr>
          <a:xfrm>
            <a:off x="432720" y="1148040"/>
            <a:ext cx="1034856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Minimize/Avoid Waste – General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24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CustomShape 125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 Sustainable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CustomShape 126"/>
          <p:cNvSpPr/>
          <p:nvPr/>
        </p:nvSpPr>
        <p:spPr>
          <a:xfrm>
            <a:off x="274320" y="6492240"/>
            <a:ext cx="1052172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9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6920" cy="2690640"/>
          </a:xfrm>
          <a:prstGeom prst="rect">
            <a:avLst/>
          </a:prstGeom>
          <a:ln w="0">
            <a:noFill/>
          </a:ln>
        </p:spPr>
      </p:pic>
      <p:sp>
        <p:nvSpPr>
          <p:cNvPr id="690" name="CustomShape 127"/>
          <p:cNvSpPr/>
          <p:nvPr/>
        </p:nvSpPr>
        <p:spPr>
          <a:xfrm>
            <a:off x="5577840" y="3840480"/>
            <a:ext cx="581400" cy="25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1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0400" cy="2965680"/>
          </a:xfrm>
          <a:prstGeom prst="rect">
            <a:avLst/>
          </a:prstGeom>
          <a:ln w="0">
            <a:noFill/>
          </a:ln>
        </p:spPr>
      </p:pic>
      <p:pic>
        <p:nvPicPr>
          <p:cNvPr id="692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0120" cy="268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ustomShape 128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CustomShape 129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 Sustainable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CustomShape 130"/>
          <p:cNvSpPr/>
          <p:nvPr/>
        </p:nvSpPr>
        <p:spPr>
          <a:xfrm>
            <a:off x="274320" y="6492240"/>
            <a:ext cx="1052172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1.Matti Blume – https://upload.wikimedia.org/wikipedia/commons/b/ba/Eviation_Alice%2C_Paris_Air_Show_2019%2C_Le_Bourget_%28SIAE8856%29.jpg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6" name="" descr=""/>
          <p:cNvPicPr/>
          <p:nvPr/>
        </p:nvPicPr>
        <p:blipFill>
          <a:blip r:embed="rId3"/>
          <a:stretch/>
        </p:blipFill>
        <p:spPr>
          <a:xfrm>
            <a:off x="329040" y="2651760"/>
            <a:ext cx="4786920" cy="2690640"/>
          </a:xfrm>
          <a:prstGeom prst="rect">
            <a:avLst/>
          </a:prstGeom>
          <a:ln w="0">
            <a:noFill/>
          </a:ln>
        </p:spPr>
      </p:pic>
      <p:sp>
        <p:nvSpPr>
          <p:cNvPr id="697" name="CustomShape 131"/>
          <p:cNvSpPr/>
          <p:nvPr/>
        </p:nvSpPr>
        <p:spPr>
          <a:xfrm>
            <a:off x="5577840" y="3840480"/>
            <a:ext cx="581400" cy="25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8c4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8" name="" descr=""/>
          <p:cNvPicPr/>
          <p:nvPr/>
        </p:nvPicPr>
        <p:blipFill>
          <a:blip r:embed="rId4"/>
          <a:stretch/>
        </p:blipFill>
        <p:spPr>
          <a:xfrm>
            <a:off x="6949440" y="687240"/>
            <a:ext cx="3560400" cy="2965680"/>
          </a:xfrm>
          <a:prstGeom prst="rect">
            <a:avLst/>
          </a:prstGeom>
          <a:ln w="0">
            <a:noFill/>
          </a:ln>
        </p:spPr>
      </p:pic>
      <p:pic>
        <p:nvPicPr>
          <p:cNvPr id="699" name="" descr=""/>
          <p:cNvPicPr/>
          <p:nvPr/>
        </p:nvPicPr>
        <p:blipFill>
          <a:blip r:embed="rId5"/>
          <a:stretch/>
        </p:blipFill>
        <p:spPr>
          <a:xfrm>
            <a:off x="6675120" y="3801240"/>
            <a:ext cx="4110120" cy="2686320"/>
          </a:xfrm>
          <a:prstGeom prst="rect">
            <a:avLst/>
          </a:prstGeom>
          <a:ln w="0">
            <a:noFill/>
          </a:ln>
        </p:spPr>
      </p:pic>
      <p:sp>
        <p:nvSpPr>
          <p:cNvPr id="700" name="CustomShape 132"/>
          <p:cNvSpPr/>
          <p:nvPr/>
        </p:nvSpPr>
        <p:spPr>
          <a:xfrm rot="3283800">
            <a:off x="4968720" y="3427560"/>
            <a:ext cx="7614360" cy="20808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CustomShape 133"/>
          <p:cNvSpPr/>
          <p:nvPr/>
        </p:nvSpPr>
        <p:spPr>
          <a:xfrm rot="7602000">
            <a:off x="4956840" y="3450960"/>
            <a:ext cx="7614360" cy="208080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34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CustomShape 135"/>
          <p:cNvSpPr/>
          <p:nvPr/>
        </p:nvSpPr>
        <p:spPr>
          <a:xfrm>
            <a:off x="335520" y="1268280"/>
            <a:ext cx="1073664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60"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→ </a:t>
            </a:r>
            <a:r>
              <a:rPr b="1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Consume less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CustomShape 136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Sustainability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CustomShape 141"/>
          <p:cNvSpPr/>
          <p:nvPr/>
        </p:nvSpPr>
        <p:spPr>
          <a:xfrm>
            <a:off x="335520" y="3108960"/>
            <a:ext cx="10785600" cy="1362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42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CustomShape 143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8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7680" cy="2923920"/>
          </a:xfrm>
          <a:prstGeom prst="rect">
            <a:avLst/>
          </a:prstGeom>
          <a:ln w="0">
            <a:noFill/>
          </a:ln>
        </p:spPr>
      </p:pic>
      <p:sp>
        <p:nvSpPr>
          <p:cNvPr id="709" name="CustomShape 144"/>
          <p:cNvSpPr/>
          <p:nvPr/>
        </p:nvSpPr>
        <p:spPr>
          <a:xfrm>
            <a:off x="274320" y="6217920"/>
            <a:ext cx="1052172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39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140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2368800" y="1286640"/>
            <a:ext cx="7351200" cy="537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45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CustomShape 146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2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7680" cy="2923920"/>
          </a:xfrm>
          <a:prstGeom prst="rect">
            <a:avLst/>
          </a:prstGeom>
          <a:ln w="0">
            <a:noFill/>
          </a:ln>
        </p:spPr>
      </p:pic>
      <p:sp>
        <p:nvSpPr>
          <p:cNvPr id="713" name="CustomShape 147"/>
          <p:cNvSpPr/>
          <p:nvPr/>
        </p:nvSpPr>
        <p:spPr>
          <a:xfrm>
            <a:off x="274320" y="6217920"/>
            <a:ext cx="1052172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4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2320" cy="264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48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CustomShape 149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Minimize Your Footprint – Repair Cafe / Sharing / 2</a:t>
            </a:r>
            <a:r>
              <a:rPr b="1" lang="en-US" sz="2200" spc="-1" strike="noStrike" baseline="33000">
                <a:solidFill>
                  <a:srgbClr val="666666"/>
                </a:solidFill>
                <a:latin typeface="DejaVu Sans"/>
                <a:ea typeface="DejaVu Sans"/>
              </a:rPr>
              <a:t>nd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 Hand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7" name="" descr=""/>
          <p:cNvPicPr/>
          <p:nvPr/>
        </p:nvPicPr>
        <p:blipFill>
          <a:blip r:embed="rId1"/>
          <a:stretch/>
        </p:blipFill>
        <p:spPr>
          <a:xfrm>
            <a:off x="91440" y="2651760"/>
            <a:ext cx="4387680" cy="2923920"/>
          </a:xfrm>
          <a:prstGeom prst="rect">
            <a:avLst/>
          </a:prstGeom>
          <a:ln w="0">
            <a:noFill/>
          </a:ln>
        </p:spPr>
      </p:pic>
      <p:sp>
        <p:nvSpPr>
          <p:cNvPr id="718" name="CustomShape 150"/>
          <p:cNvSpPr/>
          <p:nvPr/>
        </p:nvSpPr>
        <p:spPr>
          <a:xfrm>
            <a:off x="274320" y="6217920"/>
            <a:ext cx="1052172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RaMa2016 – https://upload.wikimedia.org/wikipedia/commons/1/17/Repair_Caf%C3%A9_Trier_Reparatur.jpg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Ibrahim Husain Meraj – https://upload.wikimedia.org/wikipedia/commons/9/96/Various_tools_for_cycle_repair_01.jpg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Janne Hellsten – https://upload.wikimedia.org/wikipedia/commons/e/e3/Brand_new_second_hand.jpg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CC BY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9" name="" descr=""/>
          <p:cNvPicPr/>
          <p:nvPr/>
        </p:nvPicPr>
        <p:blipFill>
          <a:blip r:embed="rId5"/>
          <a:stretch/>
        </p:blipFill>
        <p:spPr>
          <a:xfrm>
            <a:off x="4572000" y="1647360"/>
            <a:ext cx="3532320" cy="2648880"/>
          </a:xfrm>
          <a:prstGeom prst="rect">
            <a:avLst/>
          </a:prstGeom>
          <a:ln w="0">
            <a:noFill/>
          </a:ln>
        </p:spPr>
      </p:pic>
      <p:pic>
        <p:nvPicPr>
          <p:cNvPr id="720" name="" descr=""/>
          <p:cNvPicPr/>
          <p:nvPr/>
        </p:nvPicPr>
        <p:blipFill>
          <a:blip r:embed="rId6"/>
          <a:stretch/>
        </p:blipFill>
        <p:spPr>
          <a:xfrm>
            <a:off x="7589520" y="3931920"/>
            <a:ext cx="3747600" cy="280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5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CustomShape 152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CustomShape 153"/>
          <p:cNvSpPr/>
          <p:nvPr/>
        </p:nvSpPr>
        <p:spPr>
          <a:xfrm>
            <a:off x="335520" y="1268280"/>
            <a:ext cx="10730880" cy="50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Agroforestry → Trees/shrubs are grown around or among crops or pastureland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Permaculture → Growth of an agricultural ecosystem in a self-sufficient and sustainable way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Silvopasture → Trees, forage and domesticated animals in a mutually beneficial way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Etc.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" descr=""/>
          <p:cNvPicPr/>
          <p:nvPr/>
        </p:nvPicPr>
        <p:blipFill>
          <a:blip r:embed="rId1"/>
          <a:stretch/>
        </p:blipFill>
        <p:spPr>
          <a:xfrm>
            <a:off x="2682000" y="1645920"/>
            <a:ext cx="6460200" cy="4844520"/>
          </a:xfrm>
          <a:prstGeom prst="rect">
            <a:avLst/>
          </a:prstGeom>
          <a:ln w="0">
            <a:noFill/>
          </a:ln>
        </p:spPr>
      </p:pic>
      <p:sp>
        <p:nvSpPr>
          <p:cNvPr id="725" name="CustomShape 154"/>
          <p:cNvSpPr/>
          <p:nvPr/>
        </p:nvSpPr>
        <p:spPr>
          <a:xfrm>
            <a:off x="274320" y="6492240"/>
            <a:ext cx="105217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Benjamin Leiding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 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CustomShape 155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CustomShape 156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Garden Plot (“Kleingarten”)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57"/>
          <p:cNvSpPr/>
          <p:nvPr/>
        </p:nvSpPr>
        <p:spPr>
          <a:xfrm>
            <a:off x="274320" y="6217920"/>
            <a:ext cx="1052172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1. Neitram – https://upload.wikimedia.org/wikipedia/commons/7/71/Urban-Gardening-Demonstrationsgarten_der_Hochschule_Augsburg_01.jpg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2. Bad Alley – https://www.flickr.com/photos/badalley/3727226471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2"/>
              </a:rPr>
              <a:t>CC BY-NC-SA 2.0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3. Ecoscapes – https://upload.wikimedia.org/wikipedia/commons/9/9d/Condominium_balcony_container_gardening_at_night.jpg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CC BY-SA 4.0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CustomShape 158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CustomShape 159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Climate-Resilient Food Production – Urban/Balcony Gardening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1" name="" descr=""/>
          <p:cNvPicPr/>
          <p:nvPr/>
        </p:nvPicPr>
        <p:blipFill>
          <a:blip r:embed="rId4"/>
          <a:stretch/>
        </p:blipFill>
        <p:spPr>
          <a:xfrm>
            <a:off x="432720" y="2468880"/>
            <a:ext cx="3721320" cy="2790720"/>
          </a:xfrm>
          <a:prstGeom prst="rect">
            <a:avLst/>
          </a:prstGeom>
          <a:ln w="0">
            <a:noFill/>
          </a:ln>
        </p:spPr>
      </p:pic>
      <p:pic>
        <p:nvPicPr>
          <p:cNvPr id="732" name="" descr=""/>
          <p:cNvPicPr/>
          <p:nvPr/>
        </p:nvPicPr>
        <p:blipFill>
          <a:blip r:embed="rId5"/>
          <a:stretch/>
        </p:blipFill>
        <p:spPr>
          <a:xfrm>
            <a:off x="4494960" y="2103120"/>
            <a:ext cx="2635560" cy="3515040"/>
          </a:xfrm>
          <a:prstGeom prst="rect">
            <a:avLst/>
          </a:prstGeom>
          <a:ln w="0">
            <a:noFill/>
          </a:ln>
        </p:spPr>
      </p:pic>
      <p:pic>
        <p:nvPicPr>
          <p:cNvPr id="733" name="" descr=""/>
          <p:cNvPicPr/>
          <p:nvPr/>
        </p:nvPicPr>
        <p:blipFill>
          <a:blip r:embed="rId6"/>
          <a:stretch/>
        </p:blipFill>
        <p:spPr>
          <a:xfrm>
            <a:off x="7772040" y="1645920"/>
            <a:ext cx="2924640" cy="438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160"/>
          <p:cNvSpPr/>
          <p:nvPr/>
        </p:nvSpPr>
        <p:spPr>
          <a:xfrm>
            <a:off x="335520" y="1268640"/>
            <a:ext cx="10735200" cy="50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Short history of actions on climate change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Geneva, Kyoto, Copenhagen, Paris, Glasgow, etc.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Problem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lot of bla bla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progress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padmaa"/>
              <a:buChar char="─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Policies favor business as usual instead of acting in accordance with science because they are afraid to make unpopular decisions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Individual activism as a response / counter movement to inactive governments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who ignore  urgent issues (i.e., the three key challenges of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CustomShape 161"/>
          <p:cNvSpPr/>
          <p:nvPr/>
        </p:nvSpPr>
        <p:spPr>
          <a:xfrm>
            <a:off x="428400" y="1148040"/>
            <a:ext cx="10350720" cy="49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CustomShape 162"/>
          <p:cNvSpPr/>
          <p:nvPr/>
        </p:nvSpPr>
        <p:spPr>
          <a:xfrm>
            <a:off x="335520" y="764640"/>
            <a:ext cx="1073520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63"/>
          <p:cNvSpPr/>
          <p:nvPr/>
        </p:nvSpPr>
        <p:spPr>
          <a:xfrm>
            <a:off x="335520" y="1268640"/>
            <a:ext cx="10735200" cy="50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Climate activists are sometimes depicted as dangerous radicals, but the truly dangerous radicals are the countries that are increasing the production of fossil fuels.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United Nations Secretary General Antonio Guterres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CustomShape 164"/>
          <p:cNvSpPr/>
          <p:nvPr/>
        </p:nvSpPr>
        <p:spPr>
          <a:xfrm>
            <a:off x="361080" y="3223800"/>
            <a:ext cx="10784160" cy="11617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CustomShape 165"/>
          <p:cNvSpPr/>
          <p:nvPr/>
        </p:nvSpPr>
        <p:spPr>
          <a:xfrm>
            <a:off x="428400" y="1148040"/>
            <a:ext cx="10350720" cy="49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Activism – Fridays for Future / Extinction Rebellion / Etc.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CustomShape 166"/>
          <p:cNvSpPr/>
          <p:nvPr/>
        </p:nvSpPr>
        <p:spPr>
          <a:xfrm>
            <a:off x="335520" y="764640"/>
            <a:ext cx="1073520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74"/>
          <p:cNvSpPr/>
          <p:nvPr/>
        </p:nvSpPr>
        <p:spPr>
          <a:xfrm>
            <a:off x="335520" y="1268640"/>
            <a:ext cx="10735200" cy="50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Assumption → Capitalism = pyramid/ponzy scheme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are alternatives?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gGmbH (non-profit company with limited liability under German law)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Cooperative comunities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Get a job that does not facilitate an unsustainable use of our planet, i.e., the three key challenges of the 21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DejaVu Sans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century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 local (local cooperation, local consumption, local money, local sourcing of resources)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Less expenses → less time you need to spend working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CustomShape 175"/>
          <p:cNvSpPr/>
          <p:nvPr/>
        </p:nvSpPr>
        <p:spPr>
          <a:xfrm>
            <a:off x="428400" y="1148040"/>
            <a:ext cx="10350720" cy="49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Break Out of the Hamster Wheel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CustomShape 176"/>
          <p:cNvSpPr/>
          <p:nvPr/>
        </p:nvSpPr>
        <p:spPr>
          <a:xfrm>
            <a:off x="335520" y="764640"/>
            <a:ext cx="1073520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77"/>
          <p:cNvSpPr/>
          <p:nvPr/>
        </p:nvSpPr>
        <p:spPr>
          <a:xfrm>
            <a:off x="428400" y="1148040"/>
            <a:ext cx="10350720" cy="49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CustomShape 178"/>
          <p:cNvSpPr/>
          <p:nvPr/>
        </p:nvSpPr>
        <p:spPr>
          <a:xfrm>
            <a:off x="335520" y="764640"/>
            <a:ext cx="1073520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6" name="" descr=""/>
          <p:cNvPicPr/>
          <p:nvPr/>
        </p:nvPicPr>
        <p:blipFill>
          <a:blip r:embed="rId1"/>
          <a:stretch/>
        </p:blipFill>
        <p:spPr>
          <a:xfrm>
            <a:off x="1858680" y="2087640"/>
            <a:ext cx="7558200" cy="4220280"/>
          </a:xfrm>
          <a:prstGeom prst="rect">
            <a:avLst/>
          </a:prstGeom>
          <a:ln w="0">
            <a:noFill/>
          </a:ln>
        </p:spPr>
      </p:pic>
      <p:sp>
        <p:nvSpPr>
          <p:cNvPr id="747" name="CustomShape 179"/>
          <p:cNvSpPr/>
          <p:nvPr/>
        </p:nvSpPr>
        <p:spPr>
          <a:xfrm>
            <a:off x="9950040" y="907560"/>
            <a:ext cx="513000" cy="4928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CustomShape 180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Fun Fact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CustomShape 181"/>
          <p:cNvSpPr/>
          <p:nvPr/>
        </p:nvSpPr>
        <p:spPr>
          <a:xfrm>
            <a:off x="336240" y="1600920"/>
            <a:ext cx="10855440" cy="38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100 companies produced more than 70% of the world’s greenhouse gas emissions between 1988 and 2017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Guess who is on the list?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CustomShape 182"/>
          <p:cNvSpPr/>
          <p:nvPr/>
        </p:nvSpPr>
        <p:spPr>
          <a:xfrm>
            <a:off x="270720" y="6322680"/>
            <a:ext cx="107924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https://www.theguardian.com/sustainable-business/2017/jul/10/100-fossil-fuel-companies-investors-responsible-71-global-emissions-cdp-study-climate-change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CustomShape 183"/>
          <p:cNvSpPr/>
          <p:nvPr/>
        </p:nvSpPr>
        <p:spPr>
          <a:xfrm>
            <a:off x="3566160" y="3017520"/>
            <a:ext cx="5022000" cy="27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(Coal) → 14.32%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Saudi Arabian Oil Company (Aramco) → 4.50%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Gazprom OAO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3.91%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National Iranian Oil → 2.28%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ExxonMobil Corp → 1.98%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Coal India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1.87%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Petroleos Mexicanos (Pemex) → 1.87%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Russia (Coal) → 1.86%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Royal Dutch Shell PLC → 1.67%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China National Petroleum Corp (CNPC) → 1.56%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DejaVu Sans"/>
                <a:ea typeface="DejaVu Sans"/>
              </a:rPr>
              <a:t>BP PLC → 1.53%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08440">
              <a:lnSpc>
                <a:spcPct val="100000"/>
              </a:lnSpc>
              <a:buClr>
                <a:srgbClr val="008c4f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DejaVu Sans"/>
                <a:ea typeface="DejaVu Sans"/>
              </a:rPr>
              <a:t>Chevron Corp → 1.31%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CustomShape 184"/>
          <p:cNvSpPr/>
          <p:nvPr/>
        </p:nvSpPr>
        <p:spPr>
          <a:xfrm>
            <a:off x="2743200" y="5760720"/>
            <a:ext cx="538776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Blaming individuals and denying any responsibility → great strategy!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CustomShape 185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Google Search Term “sustainable business cooperative”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CustomShape 186"/>
          <p:cNvSpPr/>
          <p:nvPr/>
        </p:nvSpPr>
        <p:spPr>
          <a:xfrm>
            <a:off x="9950040" y="907560"/>
            <a:ext cx="513000" cy="4928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4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CustomShape 15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360000" y="2520000"/>
            <a:ext cx="10980000" cy="214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87"/>
          <p:cNvSpPr/>
          <p:nvPr/>
        </p:nvSpPr>
        <p:spPr>
          <a:xfrm>
            <a:off x="335520" y="764640"/>
            <a:ext cx="1073772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Act Now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CustomShape 188"/>
          <p:cNvSpPr/>
          <p:nvPr/>
        </p:nvSpPr>
        <p:spPr>
          <a:xfrm>
            <a:off x="270720" y="6322680"/>
            <a:ext cx="107924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http://www.oneplanetcouncil.org.uk/</a:t>
            </a:r>
            <a:endParaRPr b="0" lang="en-GB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CustomShape 189"/>
          <p:cNvSpPr/>
          <p:nvPr/>
        </p:nvSpPr>
        <p:spPr>
          <a:xfrm>
            <a:off x="432720" y="1148040"/>
            <a:ext cx="1034676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Wales “One Planet Development”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CustomShape 190"/>
          <p:cNvSpPr/>
          <p:nvPr/>
        </p:nvSpPr>
        <p:spPr>
          <a:xfrm>
            <a:off x="335520" y="1268640"/>
            <a:ext cx="10735200" cy="50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Wales: One Planet”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Timeframe → one generation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Wales should use only its fair share of the earth’s resources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Zero carbon emissions for both use and construction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8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Low Impact Development principles (applicable in Wales)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Prototypes / Test Communities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Single homes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Symbol"/>
              <a:buChar char="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Co-operative communities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99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Wrap-Up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CustomShape 100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CustomShape 101"/>
          <p:cNvSpPr/>
          <p:nvPr/>
        </p:nvSpPr>
        <p:spPr>
          <a:xfrm>
            <a:off x="335520" y="764640"/>
            <a:ext cx="1072836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Wrap-Up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CustomShape 102"/>
          <p:cNvSpPr/>
          <p:nvPr/>
        </p:nvSpPr>
        <p:spPr>
          <a:xfrm>
            <a:off x="335520" y="1268640"/>
            <a:ext cx="10818360" cy="50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Kate Marvel: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Courage is the resolve to do well without the assurance of a happy ending.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You do not have to be a sustainability saint → be as sustainable as possible, it still makes a difference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Small progress vs. no progress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Silence/being inactive supports the destruction of our planet (← I just checked, still no “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planet B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” available)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 something instead of giving up right away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742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Leading by example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335520" y="1268640"/>
            <a:ext cx="10725480" cy="50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Thanks!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CustomShape 2"/>
          <p:cNvSpPr/>
          <p:nvPr/>
        </p:nvSpPr>
        <p:spPr>
          <a:xfrm>
            <a:off x="335520" y="764640"/>
            <a:ext cx="1072548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7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CustomShape 18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1" name="" descr=""/>
          <p:cNvPicPr/>
          <p:nvPr/>
        </p:nvPicPr>
        <p:blipFill>
          <a:blip r:embed="rId1"/>
          <a:stretch/>
        </p:blipFill>
        <p:spPr>
          <a:xfrm>
            <a:off x="180000" y="2520000"/>
            <a:ext cx="11111760" cy="297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9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Course Evaluation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CustomShape 20"/>
          <p:cNvSpPr/>
          <p:nvPr/>
        </p:nvSpPr>
        <p:spPr>
          <a:xfrm>
            <a:off x="432720" y="1148040"/>
            <a:ext cx="10338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Feedback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360000" y="2700000"/>
            <a:ext cx="10800000" cy="22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21"/>
          <p:cNvSpPr/>
          <p:nvPr/>
        </p:nvSpPr>
        <p:spPr>
          <a:xfrm>
            <a:off x="335520" y="4406760"/>
            <a:ext cx="10728000" cy="13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Recap – LTG Course in a nutshell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CustomShape 22"/>
          <p:cNvSpPr/>
          <p:nvPr/>
        </p:nvSpPr>
        <p:spPr>
          <a:xfrm>
            <a:off x="335520" y="2906640"/>
            <a:ext cx="1072800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64"/>
          <p:cNvSpPr/>
          <p:nvPr/>
        </p:nvSpPr>
        <p:spPr>
          <a:xfrm>
            <a:off x="335520" y="764640"/>
            <a:ext cx="107366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LTG Recap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CustomShape 69"/>
          <p:cNvSpPr/>
          <p:nvPr/>
        </p:nvSpPr>
        <p:spPr>
          <a:xfrm>
            <a:off x="335520" y="1268280"/>
            <a:ext cx="1073664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CustomShape 70"/>
          <p:cNvSpPr/>
          <p:nvPr/>
        </p:nvSpPr>
        <p:spPr>
          <a:xfrm>
            <a:off x="432720" y="1148040"/>
            <a:ext cx="103456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Sustainability – Definition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CustomShape 71"/>
          <p:cNvSpPr/>
          <p:nvPr/>
        </p:nvSpPr>
        <p:spPr>
          <a:xfrm>
            <a:off x="361080" y="3292200"/>
            <a:ext cx="10785600" cy="1362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</TotalTime>
  <Application>LibreOffice/7.5.9.2$Linux_X86_64 LibreOffice_project/50$Build-2</Application>
  <AppVersion>15.0000</AppVersion>
  <Words>2965</Words>
  <Paragraphs>302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/>
  <dcterms:modified xsi:type="dcterms:W3CDTF">2024-02-14T11:29:51Z</dcterms:modified>
  <cp:revision>4030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1</vt:i4>
  </property>
  <property fmtid="{D5CDD505-2E9C-101B-9397-08002B2CF9AE}" pid="7" name="PresentationFormat">
    <vt:lpwstr>Breitbild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56</vt:i4>
  </property>
</Properties>
</file>